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93"/>
  </p:notesMasterIdLst>
  <p:sldIdLst>
    <p:sldId id="256" r:id="rId4"/>
    <p:sldId id="287" r:id="rId5"/>
    <p:sldId id="268" r:id="rId6"/>
    <p:sldId id="379" r:id="rId7"/>
    <p:sldId id="380" r:id="rId8"/>
    <p:sldId id="381" r:id="rId9"/>
    <p:sldId id="270" r:id="rId10"/>
    <p:sldId id="271" r:id="rId11"/>
    <p:sldId id="272" r:id="rId12"/>
    <p:sldId id="266" r:id="rId13"/>
    <p:sldId id="275" r:id="rId14"/>
    <p:sldId id="276" r:id="rId15"/>
    <p:sldId id="297" r:id="rId16"/>
    <p:sldId id="278" r:id="rId17"/>
    <p:sldId id="298" r:id="rId18"/>
    <p:sldId id="299" r:id="rId19"/>
    <p:sldId id="281" r:id="rId20"/>
    <p:sldId id="302" r:id="rId21"/>
    <p:sldId id="300" r:id="rId22"/>
    <p:sldId id="301" r:id="rId23"/>
    <p:sldId id="288" r:id="rId24"/>
    <p:sldId id="274" r:id="rId25"/>
    <p:sldId id="279" r:id="rId26"/>
    <p:sldId id="289" r:id="rId27"/>
    <p:sldId id="304" r:id="rId28"/>
    <p:sldId id="280" r:id="rId29"/>
    <p:sldId id="295" r:id="rId30"/>
    <p:sldId id="296" r:id="rId31"/>
    <p:sldId id="294" r:id="rId32"/>
    <p:sldId id="305" r:id="rId33"/>
    <p:sldId id="308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82" r:id="rId44"/>
    <p:sldId id="286" r:id="rId45"/>
    <p:sldId id="333" r:id="rId46"/>
    <p:sldId id="325" r:id="rId47"/>
    <p:sldId id="326" r:id="rId48"/>
    <p:sldId id="378" r:id="rId49"/>
    <p:sldId id="319" r:id="rId50"/>
    <p:sldId id="324" r:id="rId51"/>
    <p:sldId id="322" r:id="rId52"/>
    <p:sldId id="328" r:id="rId53"/>
    <p:sldId id="329" r:id="rId54"/>
    <p:sldId id="323" r:id="rId55"/>
    <p:sldId id="321" r:id="rId56"/>
    <p:sldId id="320" r:id="rId57"/>
    <p:sldId id="327" r:id="rId58"/>
    <p:sldId id="348" r:id="rId59"/>
    <p:sldId id="353" r:id="rId60"/>
    <p:sldId id="354" r:id="rId61"/>
    <p:sldId id="355" r:id="rId62"/>
    <p:sldId id="356" r:id="rId63"/>
    <p:sldId id="357" r:id="rId64"/>
    <p:sldId id="318" r:id="rId65"/>
    <p:sldId id="367" r:id="rId66"/>
    <p:sldId id="370" r:id="rId67"/>
    <p:sldId id="331" r:id="rId68"/>
    <p:sldId id="332" r:id="rId69"/>
    <p:sldId id="358" r:id="rId70"/>
    <p:sldId id="352" r:id="rId71"/>
    <p:sldId id="366" r:id="rId72"/>
    <p:sldId id="306" r:id="rId73"/>
    <p:sldId id="303" r:id="rId74"/>
    <p:sldId id="347" r:id="rId75"/>
    <p:sldId id="337" r:id="rId76"/>
    <p:sldId id="368" r:id="rId77"/>
    <p:sldId id="369" r:id="rId78"/>
    <p:sldId id="349" r:id="rId79"/>
    <p:sldId id="359" r:id="rId80"/>
    <p:sldId id="372" r:id="rId81"/>
    <p:sldId id="375" r:id="rId82"/>
    <p:sldId id="377" r:id="rId83"/>
    <p:sldId id="376" r:id="rId84"/>
    <p:sldId id="383" r:id="rId85"/>
    <p:sldId id="384" r:id="rId86"/>
    <p:sldId id="365" r:id="rId87"/>
    <p:sldId id="360" r:id="rId88"/>
    <p:sldId id="362" r:id="rId89"/>
    <p:sldId id="363" r:id="rId90"/>
    <p:sldId id="364" r:id="rId91"/>
    <p:sldId id="307" r:id="rId9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8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22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3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7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8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57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62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9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84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89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088" y="1922449"/>
            <a:ext cx="4095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Skin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Extensible List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2493953"/>
            <a:ext cx="59817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Switch between Skins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136631"/>
            <a:ext cx="5781682" cy="31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5682" y="3065457"/>
            <a:ext cx="608569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2212" y="4494217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Switch in 2 seconds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065193"/>
            <a:ext cx="5834071" cy="323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User Account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7120" y="2851143"/>
            <a:ext cx="60864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Callout 1 7"/>
          <p:cNvSpPr/>
          <p:nvPr/>
        </p:nvSpPr>
        <p:spPr bwMode="auto">
          <a:xfrm>
            <a:off x="3936988" y="1279507"/>
            <a:ext cx="1156086" cy="178190"/>
          </a:xfrm>
          <a:prstGeom prst="borderCallout1">
            <a:avLst>
              <a:gd name="adj1" fmla="val -2583"/>
              <a:gd name="adj2" fmla="val 65148"/>
              <a:gd name="adj3" fmla="val -66542"/>
              <a:gd name="adj4" fmla="val 121020"/>
            </a:avLst>
          </a:prstGeom>
          <a:solidFill>
            <a:srgbClr val="FFFF9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0" numCol="1" rtlCol="0" anchor="b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Click</a:t>
            </a:r>
            <a:r>
              <a:rPr kumimoji="0" lang="de-DE" sz="1200" b="0" i="0" u="none" strike="noStrike" cap="none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 on name</a:t>
            </a:r>
            <a:endParaRPr kumimoji="0" lang="fr-FR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Admin Tool Bar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442218"/>
            <a:ext cx="9898742" cy="83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4643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Admin Tool Bar contains menu entries for: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Site/Group/Dashboard Editor, depending on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964" y="1208069"/>
            <a:ext cx="3813559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Select your site</a:t>
            </a:r>
            <a:endParaRPr lang="fr-FR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37538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422515"/>
            <a:ext cx="8429684" cy="255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Open a page of a site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Site Editor menu appears at the right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16" y="2208201"/>
            <a:ext cx="9644130" cy="251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 Navigations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sees only the navigations of her or his group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32035" y="2136763"/>
            <a:ext cx="285752" cy="5377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2208201"/>
            <a:ext cx="9551506" cy="239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5172" y="1389081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 Editor for the 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29884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Discovery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4375" y="4994283"/>
            <a:ext cx="74390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28"/>
          <p:cNvGrpSpPr/>
          <p:nvPr/>
        </p:nvGrpSpPr>
        <p:grpSpPr>
          <a:xfrm>
            <a:off x="1793848" y="2636829"/>
            <a:ext cx="7839075" cy="2857520"/>
            <a:chOff x="1793848" y="2636829"/>
            <a:chExt cx="7839075" cy="285752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48" y="2636829"/>
              <a:ext cx="7839075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Curved Connector 20"/>
            <p:cNvCxnSpPr/>
            <p:nvPr/>
          </p:nvCxnSpPr>
          <p:spPr bwMode="auto">
            <a:xfrm rot="5400000">
              <a:off x="4722806" y="3636961"/>
              <a:ext cx="2643206" cy="1071570"/>
            </a:xfrm>
            <a:prstGeom prst="curvedConnector3">
              <a:avLst>
                <a:gd name="adj1" fmla="val 17246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51038" y="1065193"/>
            <a:ext cx="4643470" cy="1643074"/>
            <a:chOff x="2151038" y="1065193"/>
            <a:chExt cx="4643470" cy="164307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51038" y="1065193"/>
              <a:ext cx="4538593" cy="137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Curved Connector 16"/>
            <p:cNvCxnSpPr/>
            <p:nvPr/>
          </p:nvCxnSpPr>
          <p:spPr bwMode="auto">
            <a:xfrm rot="16200000" flipH="1">
              <a:off x="5651500" y="1565259"/>
              <a:ext cx="1428760" cy="857256"/>
            </a:xfrm>
            <a:prstGeom prst="curvedConnector3">
              <a:avLst>
                <a:gd name="adj1" fmla="val 34340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– Three Editors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Personal Dashboard and Gadgets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3914" y="3328047"/>
            <a:ext cx="7700952" cy="35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Gadgets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Embeddable chunk of 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Javascript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Live user interface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Accessible from the Dashboard,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WebOS</a:t>
            </a:r>
            <a:r>
              <a:rPr lang="en-US" sz="2000" b="1" i="1" dirty="0" smtClean="0">
                <a:solidFill>
                  <a:srgbClr val="4C4C4C"/>
                </a:solidFill>
              </a:rPr>
              <a:t> or using a Gadget Wrapper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implementations : Google Gadget standard in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GateIn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Personal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065193"/>
            <a:ext cx="10125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Internal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2994019"/>
            <a:ext cx="854460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Internal gadgets are stored on the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server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drag it directly to the dashboard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70175"/>
            <a:ext cx="8124369" cy="29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External gadgets are stored on other servers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need to enter or copy a complete URL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Drag your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985753"/>
            <a:ext cx="9005918" cy="587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rgbClr val="333333"/>
                </a:solidFill>
              </a:rPr>
              <a:t>Requirement: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Java  SDK 6 (For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Portal it was Java 5)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Start the portal</a:t>
            </a:r>
            <a:endParaRPr lang="en-GB" sz="2800" b="1" i="1" dirty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Create a directory $TRAINING_HOME and unzip 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tomcat.zip</a:t>
            </a: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Search for the binary subfolder: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.../GateIn-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-FINAL-tomcat/bin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In command line, launch: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Linux / Mac OS : ./gatein.sh run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Windows :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gatein</a:t>
            </a:r>
            <a:r>
              <a:rPr lang="en-GB" sz="2000" b="1" i="1" dirty="0" smtClean="0">
                <a:solidFill>
                  <a:srgbClr val="4C4C4C"/>
                </a:solidFill>
              </a:rPr>
              <a:t> run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Wait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Watch 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messages.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is finished when you see “INFO: Server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in 71219 ms”.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Start a browser at: http://localhost:8080/portal/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Stop the portal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stop the server , simply type </a:t>
            </a:r>
            <a:r>
              <a:rPr lang="en-US" sz="2000" b="1" i="1" dirty="0" err="1" smtClean="0">
                <a:solidFill>
                  <a:schemeClr val="tx1"/>
                </a:solidFill>
              </a:rPr>
              <a:t>Ctrl+C</a:t>
            </a:r>
            <a:r>
              <a:rPr lang="en-US" sz="2000" b="1" i="1" dirty="0" smtClean="0">
                <a:solidFill>
                  <a:schemeClr val="tx1"/>
                </a:solidFill>
              </a:rPr>
              <a:t> from the console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You can also use : ./eXo.sh stop or gatein.sh stop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re-init and get the default configuration, delete 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</a:t>
            </a:r>
            <a:r>
              <a:rPr lang="en-US" sz="2000" b="1" i="1" dirty="0" err="1" smtClean="0">
                <a:solidFill>
                  <a:schemeClr val="tx1"/>
                </a:solidFill>
              </a:rPr>
              <a:t>gatein</a:t>
            </a:r>
            <a:r>
              <a:rPr lang="en-US" sz="2000" b="1" i="1" dirty="0" smtClean="0">
                <a:solidFill>
                  <a:schemeClr val="tx1"/>
                </a:solidFill>
              </a:rPr>
              <a:t>/data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-FINAL-tomcat/work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Image Discovery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50" y="2359010"/>
            <a:ext cx="40782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00" y="2360598"/>
            <a:ext cx="41798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1038" y="1708135"/>
            <a:ext cx="6565900" cy="415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Settings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Before logging in, change the language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language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skin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her email address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Admin Tool Bar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Click on the different menu points and observe how the Admin Tool Bar changes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two dashboards with different names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Verify that his dashboard is empty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a dashboard for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Add an external gadget to the dashboard: </a:t>
            </a:r>
            <a:br>
              <a:rPr lang="en-GB" sz="2000" b="1" i="1" dirty="0" smtClean="0">
                <a:solidFill>
                  <a:schemeClr val="tx1"/>
                </a:solidFill>
              </a:rPr>
            </a:br>
            <a:r>
              <a:rPr lang="en-GB" sz="2000" b="1" i="1" dirty="0" smtClean="0">
                <a:solidFill>
                  <a:schemeClr val="tx1"/>
                </a:solidFill>
              </a:rPr>
              <a:t>http://shazingo.com/lig/lg/142002.xml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Organisation Model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565127"/>
            <a:ext cx="4524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Authentication and Authorization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Generalized model for the platform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Database storage (Hibernate) or Directory storage (LDAP)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similar to roles: manager,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validator</a:t>
            </a:r>
            <a:r>
              <a:rPr lang="en-US" sz="2000" b="1" i="1" dirty="0" smtClean="0">
                <a:solidFill>
                  <a:srgbClr val="4C4C4C"/>
                </a:solidFill>
              </a:rPr>
              <a:t>,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shared among all groups.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When a user is added to a group she or he must be assigned with membership type to that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asterisk “*” stands for “all membership types”.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versus “membership type: When a user is assigned to a group with a membership type you say that the user has a “membership”.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2938" y="4208465"/>
            <a:ext cx="5010154" cy="254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208069"/>
            <a:ext cx="10637069" cy="53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are organized in an hierarchy, but there is no inheritance.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several times in the same group having different memberships.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in one or several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4977" y="2422516"/>
            <a:ext cx="1132065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have a name. The name is used internally and cannot be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group label is used for the interfaces and can be modified at will.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36829"/>
            <a:ext cx="8626508" cy="29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 Management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15" y="1898645"/>
            <a:ext cx="10979910" cy="330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Modify user information, delete 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04" y="1708135"/>
            <a:ext cx="11002221" cy="478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a portal ?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350945"/>
            <a:ext cx="10179255" cy="5089000"/>
          </a:xfrm>
        </p:spPr>
        <p:txBody>
          <a:bodyPr rIns="41783"/>
          <a:lstStyle/>
          <a:p>
            <a:pPr marL="219361" indent="-216749">
              <a:buNone/>
            </a:pPr>
            <a:r>
              <a:rPr lang="en-US" dirty="0" smtClean="0"/>
              <a:t>Improvement of productivity</a:t>
            </a:r>
          </a:p>
          <a:p>
            <a:pPr marL="584962" lvl="1" indent="-219361"/>
            <a:r>
              <a:rPr lang="en-US" dirty="0" smtClean="0"/>
              <a:t>Single Entry Point</a:t>
            </a:r>
          </a:p>
          <a:p>
            <a:pPr marL="584962" lvl="1" indent="-219361"/>
            <a:r>
              <a:rPr lang="en-US" dirty="0" smtClean="0"/>
              <a:t>Single Sign-On</a:t>
            </a:r>
          </a:p>
          <a:p>
            <a:pPr marL="584962" lvl="1" indent="-219361"/>
            <a:r>
              <a:rPr lang="en-US" dirty="0" smtClean="0"/>
              <a:t>Application Integration</a:t>
            </a:r>
          </a:p>
          <a:p>
            <a:pPr marL="219361" indent="-216749">
              <a:buNone/>
            </a:pPr>
            <a:r>
              <a:rPr lang="en-US" dirty="0" smtClean="0"/>
              <a:t>Resources leverage</a:t>
            </a:r>
          </a:p>
          <a:p>
            <a:pPr marL="584962" lvl="1" indent="-219361"/>
            <a:r>
              <a:rPr lang="en-US" dirty="0" smtClean="0"/>
              <a:t>Centralized User Management</a:t>
            </a:r>
          </a:p>
          <a:p>
            <a:pPr marL="584962" lvl="1" indent="-219361"/>
            <a:r>
              <a:rPr lang="en-US" dirty="0" smtClean="0"/>
              <a:t>Simplified Administration and Deployment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Memberships: Remark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Case Sensitivity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Everything is case sensitive: user, group and membership name.</a:t>
            </a:r>
          </a:p>
          <a:p>
            <a:pPr marL="258763" lvl="0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</a:rPr>
              <a:t>Membership Type manager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This is the role of the manager of each group. Each group has to have one member with role. The administrator who creates a group is automatically added to that group with the membership type “manager”.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1: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member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application “’New Staff” (Menu: Group/Organization/New Staff)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user “Elena”.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Manage users and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“Users and group management” (Menu: Group/Organization)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Search for the user “Elena”. Is she already member of a group?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membership type “translator”.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 a new subgroup in platform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to the new group with the new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a second time to that group user the “manager”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4937120" y="1922449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43652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7"/>
            <a:ext cx="10179255" cy="423263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eXo Portal ?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279507"/>
            <a:ext cx="10179255" cy="5089000"/>
          </a:xfrm>
        </p:spPr>
        <p:txBody>
          <a:bodyPr rIns="41783"/>
          <a:lstStyle/>
          <a:p>
            <a:pPr marL="584962" lvl="1" indent="-219361"/>
            <a:r>
              <a:rPr lang="en-US" dirty="0" smtClean="0"/>
              <a:t>Standard Respect</a:t>
            </a:r>
          </a:p>
          <a:p>
            <a:pPr marL="584962" lvl="1" indent="-219361"/>
            <a:r>
              <a:rPr lang="en-US" dirty="0" smtClean="0"/>
              <a:t>Professional Open Source</a:t>
            </a:r>
          </a:p>
          <a:p>
            <a:pPr marL="584962" lvl="1" indent="-219361"/>
            <a:r>
              <a:rPr lang="en-US" dirty="0" smtClean="0"/>
              <a:t>Integrated Applicative Suite</a:t>
            </a:r>
          </a:p>
          <a:p>
            <a:pPr marL="584962" lvl="1" indent="-219361"/>
            <a:r>
              <a:rPr lang="en-US" dirty="0" err="1" smtClean="0"/>
              <a:t>eXo</a:t>
            </a:r>
            <a:r>
              <a:rPr lang="en-US" dirty="0" smtClean="0"/>
              <a:t> innovates (ex: </a:t>
            </a:r>
            <a:r>
              <a:rPr lang="en-US" dirty="0" err="1" smtClean="0"/>
              <a:t>WebOS</a:t>
            </a:r>
            <a:r>
              <a:rPr lang="en-US" dirty="0" smtClean="0"/>
              <a:t>)</a:t>
            </a:r>
          </a:p>
          <a:p>
            <a:pPr marL="584962" lvl="1" indent="-219361"/>
            <a:r>
              <a:rPr lang="en-US" dirty="0" smtClean="0"/>
              <a:t>Flexible Roadmap</a:t>
            </a:r>
          </a:p>
          <a:p>
            <a:pPr marL="219361" indent="-216749"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0" y="850879"/>
            <a:ext cx="4857784" cy="131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7450" y="2279639"/>
            <a:ext cx="2600337" cy="208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classic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Place applications in the container.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“site map”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779705"/>
            <a:ext cx="1022378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13595" y="877287"/>
            <a:ext cx="10037573" cy="5925683"/>
            <a:chOff x="0" y="0"/>
            <a:chExt cx="7368" cy="4816"/>
          </a:xfrm>
        </p:grpSpPr>
        <p:sp>
          <p:nvSpPr>
            <p:cNvPr id="14346" name="Rectangle 2"/>
            <p:cNvSpPr>
              <a:spLocks/>
            </p:cNvSpPr>
            <p:nvPr/>
          </p:nvSpPr>
          <p:spPr bwMode="auto">
            <a:xfrm>
              <a:off x="128" y="96"/>
              <a:ext cx="7112" cy="446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4347" name="Picture 3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7368" cy="4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Enterprise Portal</a:t>
            </a:r>
          </a:p>
        </p:txBody>
      </p:sp>
      <p:pic>
        <p:nvPicPr>
          <p:cNvPr id="14340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5395" y="933886"/>
            <a:ext cx="4893453" cy="5118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/>
          </p:cNvSpPr>
          <p:nvPr/>
        </p:nvSpPr>
        <p:spPr bwMode="auto">
          <a:xfrm>
            <a:off x="940001" y="3312279"/>
            <a:ext cx="2506669" cy="35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2000" dirty="0">
                <a:solidFill>
                  <a:schemeClr val="tx1"/>
                </a:solidFill>
              </a:rPr>
              <a:t>Collaborative</a:t>
            </a:r>
          </a:p>
        </p:txBody>
      </p:sp>
      <p:sp>
        <p:nvSpPr>
          <p:cNvPr id="14342" name="Rectangle 7"/>
          <p:cNvSpPr>
            <a:spLocks/>
          </p:cNvSpPr>
          <p:nvPr/>
        </p:nvSpPr>
        <p:spPr bwMode="auto">
          <a:xfrm>
            <a:off x="2080263" y="6061029"/>
            <a:ext cx="86722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Intranet</a:t>
            </a:r>
          </a:p>
        </p:txBody>
      </p:sp>
      <p:sp>
        <p:nvSpPr>
          <p:cNvPr id="14343" name="Rectangle 8"/>
          <p:cNvSpPr>
            <a:spLocks/>
          </p:cNvSpPr>
          <p:nvPr/>
        </p:nvSpPr>
        <p:spPr bwMode="auto">
          <a:xfrm>
            <a:off x="8131689" y="3667870"/>
            <a:ext cx="138499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4344" name="Rectangle 9"/>
          <p:cNvSpPr>
            <a:spLocks/>
          </p:cNvSpPr>
          <p:nvPr/>
        </p:nvSpPr>
        <p:spPr bwMode="auto">
          <a:xfrm>
            <a:off x="8727022" y="5405217"/>
            <a:ext cx="117840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Workflows</a:t>
            </a:r>
          </a:p>
        </p:txBody>
      </p:sp>
      <p:sp>
        <p:nvSpPr>
          <p:cNvPr id="14345" name="Rectangle 10"/>
          <p:cNvSpPr>
            <a:spLocks/>
          </p:cNvSpPr>
          <p:nvPr/>
        </p:nvSpPr>
        <p:spPr bwMode="auto">
          <a:xfrm>
            <a:off x="5623657" y="6298499"/>
            <a:ext cx="129683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Documents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62" y="4494217"/>
            <a:ext cx="508003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4376" y="2065325"/>
            <a:ext cx="5134668" cy="192882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Wiki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</a:t>
            </a: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1800" b="1" i="1" dirty="0" smtClean="0">
                <a:solidFill>
                  <a:srgbClr val="4C4C4C"/>
                </a:solidFill>
              </a:rPr>
              <a:t>” nodes shall reference to the same blog page.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Homepage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1136631"/>
            <a:ext cx="9910798" cy="53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4310" y="1171650"/>
            <a:ext cx="5715040" cy="53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060595"/>
            <a:ext cx="9220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3914" y="3065457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group page of platform/users, the blog page for example.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“Group”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navigation to the group platform/training, select any existing page. Sign out – sign in in order to see the new group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Log in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8567" y="1636697"/>
            <a:ext cx="899037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a test page and see test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493821"/>
            <a:ext cx="40290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Language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1869540"/>
            <a:ext cx="7620033" cy="479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22212" y="1136631"/>
            <a:ext cx="5721351" cy="40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GateIn is available in 16 languages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choice is stored in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the user preferences.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the is “anonymous” –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public site – then the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language choice is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stored in the session.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0326" y="1136631"/>
            <a:ext cx="29146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3355</TotalTime>
  <Words>2257</Words>
  <Application>Microsoft Macintosh PowerPoint</Application>
  <PresentationFormat>Custom</PresentationFormat>
  <Paragraphs>539</Paragraphs>
  <Slides>89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eXo-powerpoint-template</vt:lpstr>
      <vt:lpstr>1_Office Theme</vt:lpstr>
      <vt:lpstr>2_Office Theme</vt:lpstr>
      <vt:lpstr>Slide 1</vt:lpstr>
      <vt:lpstr>Slide 2</vt:lpstr>
      <vt:lpstr>Slide 3</vt:lpstr>
      <vt:lpstr>Why a portal ?</vt:lpstr>
      <vt:lpstr>Why eXo Portal ?</vt:lpstr>
      <vt:lpstr>Enterprise Portal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206</cp:revision>
  <dcterms:created xsi:type="dcterms:W3CDTF">2010-06-15T15:11:14Z</dcterms:created>
  <dcterms:modified xsi:type="dcterms:W3CDTF">2010-07-15T09:07:14Z</dcterms:modified>
</cp:coreProperties>
</file>